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88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60" r:id="rId6"/>
    <p:sldId id="269" r:id="rId7"/>
    <p:sldId id="259" r:id="rId8"/>
    <p:sldId id="282" r:id="rId9"/>
    <p:sldId id="276" r:id="rId10"/>
    <p:sldId id="264" r:id="rId11"/>
    <p:sldId id="283" r:id="rId12"/>
    <p:sldId id="266" r:id="rId13"/>
    <p:sldId id="278" r:id="rId14"/>
    <p:sldId id="284" r:id="rId15"/>
    <p:sldId id="274" r:id="rId16"/>
    <p:sldId id="261" r:id="rId17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2" autoAdjust="0"/>
  </p:normalViewPr>
  <p:slideViewPr>
    <p:cSldViewPr snapToGrid="0">
      <p:cViewPr varScale="1">
        <p:scale>
          <a:sx n="116" d="100"/>
          <a:sy n="116" d="100"/>
        </p:scale>
        <p:origin x="3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3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9A7646-64A1-4BED-BA0B-77C27DE51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BEFC0-5AA8-4302-B8B2-9ACD77A2E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6482F98B-3DC8-431B-BBBF-B7C2B94E730B}" type="datetimeFigureOut">
              <a:rPr lang="en-US" smtClean="0"/>
              <a:t>2/15/2023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6656EA-4150-44D1-821F-53CA0DBA1A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184F06-C917-4D16-B46F-633E54CA49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1C1F4691-38BC-4357-BA2E-AC7731A10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60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367300D2-6E0D-49B5-9AB1-C6683F5C846D}" type="datetimeFigureOut">
              <a:rPr lang="en-US" smtClean="0"/>
              <a:t>2/15/2023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F7025FD9-6782-4777-BD37-B8EEBEF1E4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810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8351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790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4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456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26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 21 days</a:t>
            </a:r>
          </a:p>
          <a:p>
            <a:r>
              <a:rPr lang="en-US" dirty="0"/>
              <a:t>3 If fails</a:t>
            </a:r>
          </a:p>
          <a:p>
            <a:r>
              <a:rPr lang="en-US" dirty="0"/>
              <a:t>4 can request inspection anytime ( beyond scheduled</a:t>
            </a:r>
            <a:r>
              <a:rPr lang="en-US" baseline="0" dirty="0"/>
              <a:t> per RRIP)</a:t>
            </a:r>
          </a:p>
          <a:p>
            <a:r>
              <a:rPr lang="en-US" baseline="0" dirty="0"/>
              <a:t>5 Only if necessary</a:t>
            </a:r>
          </a:p>
          <a:p>
            <a:r>
              <a:rPr lang="en-US" baseline="0" dirty="0"/>
              <a:t>6 certification does not preclude from inspections if we receive calls from tenants</a:t>
            </a:r>
          </a:p>
          <a:p>
            <a:endParaRPr lang="en-US" baseline="0" dirty="0"/>
          </a:p>
          <a:p>
            <a:r>
              <a:rPr lang="en-US" baseline="0" dirty="0"/>
              <a:t>THE OWNER SHALL NOT BE IN VIOLATION IF THE TENANT DOES NOT ALLOW FOR INSPECTION.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63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624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92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309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5FD9-6782-4777-BD37-B8EEBEF1E49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854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657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6626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116673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54964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610766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5738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883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92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6981" y="1852122"/>
            <a:ext cx="2458230" cy="200867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7B0DF2F-DAFD-4616-9E25-0C28D75BF3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491805" y="1852122"/>
            <a:ext cx="2458230" cy="200867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36DA0F9-D851-437C-A45B-EC125A3D3DB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076629" y="1852122"/>
            <a:ext cx="2458230" cy="200867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FF0BA98-3AB4-4D88-B1C2-6279BCACFA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87792" y="3971924"/>
            <a:ext cx="2477419" cy="8032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D9DEF72B-B924-4A0D-8C83-3B370632C0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72616" y="3971925"/>
            <a:ext cx="2477419" cy="8032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9D30C54-E9E8-4300-8DA4-352DB3A71A4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070240" y="3971924"/>
            <a:ext cx="2458230" cy="8032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508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9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88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74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023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68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16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6087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36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6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2" r:id="rId14"/>
    <p:sldLayoutId id="2147483903" r:id="rId15"/>
    <p:sldLayoutId id="2147483904" r:id="rId16"/>
    <p:sldLayoutId id="2147483872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2250" y="712039"/>
            <a:ext cx="7844550" cy="3243735"/>
          </a:xfrm>
        </p:spPr>
        <p:txBody>
          <a:bodyPr>
            <a:normAutofit/>
          </a:bodyPr>
          <a:lstStyle/>
          <a:p>
            <a:r>
              <a:rPr lang="en-US" sz="4800" dirty="0"/>
              <a:t>Arcata Residential Rental Inspection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CC2D51-705E-403A-AC0E-9157DC551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88018" y="4283765"/>
            <a:ext cx="3640722" cy="1392416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chemeClr val="tx2"/>
                </a:solidFill>
              </a:rPr>
              <a:t>City of Arcata Building Division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786"/>
            <a:ext cx="1449327" cy="93421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 txBox="1">
            <a:spLocks/>
          </p:cNvSpPr>
          <p:nvPr/>
        </p:nvSpPr>
        <p:spPr>
          <a:xfrm>
            <a:off x="1449327" y="5923786"/>
            <a:ext cx="10742673" cy="93421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Arcata Residential Rental Inspection Program (RRIP)</a:t>
            </a:r>
          </a:p>
        </p:txBody>
      </p:sp>
    </p:spTree>
    <p:extLst>
      <p:ext uri="{BB962C8B-B14F-4D97-AF65-F5344CB8AC3E}">
        <p14:creationId xmlns:p14="http://schemas.microsoft.com/office/powerpoint/2010/main" val="2745828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1200"/>
            <a:ext cx="1416454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FE1F858-2A30-4F73-962A-B70A9326A7C2}"/>
              </a:ext>
            </a:extLst>
          </p:cNvPr>
          <p:cNvSpPr txBox="1">
            <a:spLocks/>
          </p:cNvSpPr>
          <p:nvPr/>
        </p:nvSpPr>
        <p:spPr>
          <a:xfrm>
            <a:off x="199722" y="49331"/>
            <a:ext cx="5896278" cy="6394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2060"/>
                </a:solidFill>
              </a:rPr>
              <a:t>Program Fees: Self – Certification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966658" y="4992705"/>
            <a:ext cx="10305739" cy="1187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Self Certification: $40/parcel ONE-TIME (NOT per unit)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 txBox="1">
            <a:spLocks/>
          </p:cNvSpPr>
          <p:nvPr/>
        </p:nvSpPr>
        <p:spPr>
          <a:xfrm>
            <a:off x="1449327" y="5923786"/>
            <a:ext cx="10742673" cy="93421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Arcata Residential Rental Inspection Program (RRIP)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A91BEBA-56BD-BDC3-F333-E292B0DC96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221178"/>
              </p:ext>
            </p:extLst>
          </p:nvPr>
        </p:nvGraphicFramePr>
        <p:xfrm>
          <a:off x="2847113" y="924791"/>
          <a:ext cx="6457373" cy="4078060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1696938">
                  <a:extLst>
                    <a:ext uri="{9D8B030D-6E8A-4147-A177-3AD203B41FA5}">
                      <a16:colId xmlns:a16="http://schemas.microsoft.com/office/drawing/2014/main" val="2748696269"/>
                    </a:ext>
                  </a:extLst>
                </a:gridCol>
                <a:gridCol w="1051200">
                  <a:extLst>
                    <a:ext uri="{9D8B030D-6E8A-4147-A177-3AD203B41FA5}">
                      <a16:colId xmlns:a16="http://schemas.microsoft.com/office/drawing/2014/main" val="2893771461"/>
                    </a:ext>
                  </a:extLst>
                </a:gridCol>
                <a:gridCol w="855977">
                  <a:extLst>
                    <a:ext uri="{9D8B030D-6E8A-4147-A177-3AD203B41FA5}">
                      <a16:colId xmlns:a16="http://schemas.microsoft.com/office/drawing/2014/main" val="574345923"/>
                    </a:ext>
                  </a:extLst>
                </a:gridCol>
                <a:gridCol w="1006149">
                  <a:extLst>
                    <a:ext uri="{9D8B030D-6E8A-4147-A177-3AD203B41FA5}">
                      <a16:colId xmlns:a16="http://schemas.microsoft.com/office/drawing/2014/main" val="3112208060"/>
                    </a:ext>
                  </a:extLst>
                </a:gridCol>
                <a:gridCol w="1847109">
                  <a:extLst>
                    <a:ext uri="{9D8B030D-6E8A-4147-A177-3AD203B41FA5}">
                      <a16:colId xmlns:a16="http://schemas.microsoft.com/office/drawing/2014/main" val="882547340"/>
                    </a:ext>
                  </a:extLst>
                </a:gridCol>
              </a:tblGrid>
              <a:tr h="2468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u="sng" strike="noStrike">
                          <a:effectLst/>
                        </a:rPr>
                        <a:t>Self-Certification Program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65590621"/>
                  </a:ext>
                </a:extLst>
              </a:tr>
              <a:tr h="24685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81252503"/>
                  </a:ext>
                </a:extLst>
              </a:tr>
              <a:tr h="246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Year 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04964646"/>
                  </a:ext>
                </a:extLst>
              </a:tr>
              <a:tr h="4937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Residential Rental Dwelling  Unit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Registration fee /year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Inspection Fee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Self Certification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Fee Calculation for Self Certification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07487531"/>
                  </a:ext>
                </a:extLst>
              </a:tr>
              <a:tr h="4344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1-2 Units per property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 20.00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effectLst/>
                        </a:rPr>
                        <a:t> $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40.00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($20+$40) = $60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05941608"/>
                  </a:ext>
                </a:extLst>
              </a:tr>
              <a:tr h="4937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3 or more Units per property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 25.00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effectLst/>
                        </a:rPr>
                        <a:t> $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40.00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($25+$40) = $65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331573"/>
                  </a:ext>
                </a:extLst>
              </a:tr>
              <a:tr h="24685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gradFill>
                      <a:gsLst>
                        <a:gs pos="49571">
                          <a:srgbClr val="F6B2A0"/>
                        </a:gs>
                        <a:gs pos="26566">
                          <a:srgbClr val="FAD0C5"/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gradFill>
                      <a:gsLst>
                        <a:gs pos="49571">
                          <a:srgbClr val="F6B2A0"/>
                        </a:gs>
                        <a:gs pos="26566">
                          <a:srgbClr val="FAD0C5"/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gradFill>
                      <a:gsLst>
                        <a:gs pos="49571">
                          <a:srgbClr val="F6B2A0"/>
                        </a:gs>
                        <a:gs pos="26566">
                          <a:srgbClr val="FAD0C5"/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gradFill>
                      <a:gsLst>
                        <a:gs pos="49571">
                          <a:srgbClr val="F6B2A0"/>
                        </a:gs>
                        <a:gs pos="26566">
                          <a:srgbClr val="FAD0C5"/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gradFill>
                      <a:gsLst>
                        <a:gs pos="49571">
                          <a:srgbClr val="F6B2A0"/>
                        </a:gs>
                        <a:gs pos="26566">
                          <a:srgbClr val="FAD0C5"/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61105547"/>
                  </a:ext>
                </a:extLst>
              </a:tr>
              <a:tr h="246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Every Year Thereafter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30272015"/>
                  </a:ext>
                </a:extLst>
              </a:tr>
              <a:tr h="4937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effectLst/>
                        </a:rPr>
                        <a:t>Residential Rental Dwelling  Unit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Registration fee /year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Inspection Fee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Self Certification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1258410"/>
                  </a:ext>
                </a:extLst>
              </a:tr>
              <a:tr h="4344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1-2 Units per property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 20.00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  -  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       -  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                         20.00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318953"/>
                  </a:ext>
                </a:extLst>
              </a:tr>
              <a:tr h="4937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3 or more Units per property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 25.00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  -  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 $                    -  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effectLst/>
                        </a:rPr>
                        <a:t> $                                      25.00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3989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40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1F858-2A30-4F73-962A-B70A9326A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0821" y="703354"/>
            <a:ext cx="9731178" cy="694211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Future topics for consideration</a:t>
            </a:r>
            <a:br>
              <a:rPr lang="en-US" sz="2200" dirty="0"/>
            </a:br>
            <a:r>
              <a:rPr lang="en-US" sz="2200" dirty="0"/>
              <a:t>Based on feedback from the Working Group and Public Comment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5230" y="1944211"/>
            <a:ext cx="9746769" cy="4873841"/>
          </a:xfrm>
        </p:spPr>
        <p:txBody>
          <a:bodyPr>
            <a:normAutofit fontScale="32500" lnSpcReduction="20000"/>
          </a:bodyPr>
          <a:lstStyle/>
          <a:p>
            <a:r>
              <a:rPr lang="en-US" sz="7200" dirty="0"/>
              <a:t>Exemptions for owner-occupied properties with rental ADUs </a:t>
            </a:r>
          </a:p>
          <a:p>
            <a:r>
              <a:rPr lang="en-US" sz="7200" dirty="0"/>
              <a:t>A city loan program for rehabilitation or repairs to Rental Dwelling Units,</a:t>
            </a:r>
          </a:p>
          <a:p>
            <a:r>
              <a:rPr lang="en-US" sz="7200" dirty="0"/>
              <a:t>A longer grace period for new construction (currently at five (5) years),</a:t>
            </a:r>
          </a:p>
          <a:p>
            <a:r>
              <a:rPr lang="en-US" sz="7200" dirty="0"/>
              <a:t>A tenant’s council, </a:t>
            </a:r>
          </a:p>
          <a:p>
            <a:r>
              <a:rPr lang="en-US" sz="7200" dirty="0"/>
              <a:t>Resources for tenant relocation,</a:t>
            </a:r>
          </a:p>
          <a:p>
            <a:r>
              <a:rPr lang="en-US" sz="7200" dirty="0"/>
              <a:t>Consolidation of business license fees and RRIP fees,</a:t>
            </a:r>
          </a:p>
          <a:p>
            <a:r>
              <a:rPr lang="en-US" sz="7200" dirty="0"/>
              <a:t>Exemptions or modifications for units with long-term residents.</a:t>
            </a:r>
          </a:p>
          <a:p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786"/>
            <a:ext cx="1449327" cy="93421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 txBox="1">
            <a:spLocks/>
          </p:cNvSpPr>
          <p:nvPr/>
        </p:nvSpPr>
        <p:spPr>
          <a:xfrm>
            <a:off x="1449327" y="5923786"/>
            <a:ext cx="10742673" cy="93421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Arcata Residential Rental Inspection Program (RRIP)</a:t>
            </a:r>
          </a:p>
        </p:txBody>
      </p:sp>
    </p:spTree>
    <p:extLst>
      <p:ext uri="{BB962C8B-B14F-4D97-AF65-F5344CB8AC3E}">
        <p14:creationId xmlns:p14="http://schemas.microsoft.com/office/powerpoint/2010/main" val="3137352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7153" y="690370"/>
            <a:ext cx="8911687" cy="1280890"/>
          </a:xfrm>
        </p:spPr>
        <p:txBody>
          <a:bodyPr/>
          <a:lstStyle/>
          <a:p>
            <a:r>
              <a:rPr lang="en-US" dirty="0"/>
              <a:t>Continuous Improvement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3440" y="1749292"/>
            <a:ext cx="8915400" cy="3777622"/>
          </a:xfrm>
        </p:spPr>
        <p:txBody>
          <a:bodyPr/>
          <a:lstStyle/>
          <a:p>
            <a:r>
              <a:rPr lang="en-US" sz="3200" dirty="0"/>
              <a:t>We are constantly seeking to improve the proposed RRIP and make sure the program is best tailored to the needs of our community.</a:t>
            </a:r>
          </a:p>
          <a:p>
            <a:r>
              <a:rPr lang="en-US" sz="3200" dirty="0"/>
              <a:t>One way to accomplish this is goal is to provide yearly metrics and updates to the City Council.</a:t>
            </a:r>
          </a:p>
        </p:txBody>
      </p:sp>
    </p:spTree>
    <p:extLst>
      <p:ext uri="{BB962C8B-B14F-4D97-AF65-F5344CB8AC3E}">
        <p14:creationId xmlns:p14="http://schemas.microsoft.com/office/powerpoint/2010/main" val="3207563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3299F-3E8A-4BF7-9C3D-B9F22CF94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12806" y="3958665"/>
            <a:ext cx="3579194" cy="1080474"/>
          </a:xfrm>
        </p:spPr>
        <p:txBody>
          <a:bodyPr>
            <a:normAutofit/>
          </a:bodyPr>
          <a:lstStyle/>
          <a:p>
            <a:r>
              <a:rPr lang="en-US" dirty="0"/>
              <a:t>Thank you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786"/>
            <a:ext cx="1449327" cy="93421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 txBox="1">
            <a:spLocks/>
          </p:cNvSpPr>
          <p:nvPr/>
        </p:nvSpPr>
        <p:spPr>
          <a:xfrm>
            <a:off x="1449327" y="5923786"/>
            <a:ext cx="10742673" cy="93421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Arcata Residential Rental Inspection Program (RRIP)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6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1F858-2A30-4F73-962A-B70A9326A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299" y="693015"/>
            <a:ext cx="4998963" cy="633278"/>
          </a:xfrm>
        </p:spPr>
        <p:txBody>
          <a:bodyPr>
            <a:noAutofit/>
          </a:bodyPr>
          <a:lstStyle/>
          <a:p>
            <a:r>
              <a:rPr lang="en-US" dirty="0"/>
              <a:t>Program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2737" y="1705232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Address issues of substandard housing,</a:t>
            </a:r>
          </a:p>
          <a:p>
            <a:r>
              <a:rPr lang="en-US" sz="2400" dirty="0"/>
              <a:t>Achieve consistent compliance with existing health and safety standards, </a:t>
            </a:r>
          </a:p>
          <a:p>
            <a:r>
              <a:rPr lang="en-US" sz="2400" dirty="0"/>
              <a:t>Improve the City's Housing stock,</a:t>
            </a:r>
          </a:p>
          <a:p>
            <a:r>
              <a:rPr lang="en-US" sz="2400" dirty="0"/>
              <a:t>Enhance and preserve quality of life for all tenants, property owners, and neighborhood,</a:t>
            </a:r>
          </a:p>
          <a:p>
            <a:r>
              <a:rPr lang="en-US" sz="2400" dirty="0"/>
              <a:t>Work collaboratively with owner/operators, tenants, and neighbors to continuously improve and refine this program.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786"/>
            <a:ext cx="1449327" cy="93421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 txBox="1">
            <a:spLocks/>
          </p:cNvSpPr>
          <p:nvPr/>
        </p:nvSpPr>
        <p:spPr>
          <a:xfrm>
            <a:off x="1449327" y="5923786"/>
            <a:ext cx="10742673" cy="93421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Arcata Residential Rental Inspection Program (RRIP)</a:t>
            </a:r>
          </a:p>
        </p:txBody>
      </p:sp>
    </p:spTree>
    <p:extLst>
      <p:ext uri="{BB962C8B-B14F-4D97-AF65-F5344CB8AC3E}">
        <p14:creationId xmlns:p14="http://schemas.microsoft.com/office/powerpoint/2010/main" val="139689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7153" y="690370"/>
            <a:ext cx="8911687" cy="1280890"/>
          </a:xfrm>
        </p:spPr>
        <p:txBody>
          <a:bodyPr/>
          <a:lstStyle/>
          <a:p>
            <a:r>
              <a:rPr lang="en-US" dirty="0"/>
              <a:t>Program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5674" y="1598032"/>
            <a:ext cx="8915400" cy="4610100"/>
          </a:xfrm>
        </p:spPr>
        <p:txBody>
          <a:bodyPr>
            <a:noAutofit/>
          </a:bodyPr>
          <a:lstStyle/>
          <a:p>
            <a:r>
              <a:rPr lang="en-US" sz="2400" dirty="0"/>
              <a:t>The program is required for all long-term rental dwelling units not considered exempt. (exemptions on next slide)</a:t>
            </a:r>
          </a:p>
          <a:p>
            <a:r>
              <a:rPr lang="en-US" sz="2400" dirty="0"/>
              <a:t>Property owners will have to register for “phase one”, pay an annual registration fee of $20, and a $73.29 inspection fee every three years. 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Definition of Long Term</a:t>
            </a:r>
          </a:p>
          <a:p>
            <a:r>
              <a:rPr lang="en-US" sz="2400" dirty="0"/>
              <a:t>A long-term rental is a building or portion of a building that is rented or leased to tenant for residential purposes on a non-transient basis for thirty (30) consecutive days or more which is owned in whole or in part by a property owner. </a:t>
            </a:r>
          </a:p>
        </p:txBody>
      </p:sp>
    </p:spTree>
    <p:extLst>
      <p:ext uri="{BB962C8B-B14F-4D97-AF65-F5344CB8AC3E}">
        <p14:creationId xmlns:p14="http://schemas.microsoft.com/office/powerpoint/2010/main" val="318926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10722-2775-4A70-8182-7C215D42C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4065" y="601865"/>
            <a:ext cx="7764134" cy="998785"/>
          </a:xfrm>
        </p:spPr>
        <p:txBody>
          <a:bodyPr>
            <a:noAutofit/>
          </a:bodyPr>
          <a:lstStyle/>
          <a:p>
            <a:r>
              <a:rPr lang="en-US" dirty="0"/>
              <a:t>Exceptions to the Program</a:t>
            </a:r>
            <a:br>
              <a:rPr lang="en-US" dirty="0"/>
            </a:br>
            <a:r>
              <a:rPr lang="en-US" sz="2400" dirty="0"/>
              <a:t>( Does not exempt from Code Enforcement)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497" y="1949469"/>
            <a:ext cx="8915400" cy="3777622"/>
          </a:xfrm>
        </p:spPr>
        <p:txBody>
          <a:bodyPr/>
          <a:lstStyle/>
          <a:p>
            <a:pPr lvl="1"/>
            <a:r>
              <a:rPr lang="en-US" sz="2400" dirty="0"/>
              <a:t>Rooms rented to single individual in an owner –occupied single family residence,</a:t>
            </a:r>
          </a:p>
          <a:p>
            <a:pPr lvl="1"/>
            <a:r>
              <a:rPr lang="en-US" sz="2400" dirty="0"/>
              <a:t>Units subject to the transient occupancy tax,</a:t>
            </a:r>
          </a:p>
          <a:p>
            <a:pPr lvl="1"/>
            <a:r>
              <a:rPr lang="en-US" sz="2400" dirty="0"/>
              <a:t>Units inspected by another governmental authority, </a:t>
            </a:r>
          </a:p>
          <a:p>
            <a:pPr lvl="1"/>
            <a:r>
              <a:rPr lang="en-US" sz="2400" dirty="0"/>
              <a:t>Mobile home parks (under state jurisdiction),</a:t>
            </a:r>
          </a:p>
          <a:p>
            <a:pPr lvl="1"/>
            <a:r>
              <a:rPr lang="en-US" sz="2400" dirty="0"/>
              <a:t>Newly constructed residential dwelling units(</a:t>
            </a:r>
            <a:r>
              <a:rPr lang="en-US" sz="2400" dirty="0">
                <a:solidFill>
                  <a:srgbClr val="FF0000"/>
                </a:solidFill>
              </a:rPr>
              <a:t>five (5) years</a:t>
            </a:r>
            <a:r>
              <a:rPr lang="en-US" sz="2400" dirty="0"/>
              <a:t>).</a:t>
            </a:r>
          </a:p>
          <a:p>
            <a:pPr lvl="1"/>
            <a:endParaRPr lang="en-US" sz="1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786"/>
            <a:ext cx="1449327" cy="93421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 txBox="1">
            <a:spLocks/>
          </p:cNvSpPr>
          <p:nvPr/>
        </p:nvSpPr>
        <p:spPr>
          <a:xfrm>
            <a:off x="1449327" y="5923786"/>
            <a:ext cx="10742673" cy="93421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Arcata Residential Rental Inspection Program (RRIP)</a:t>
            </a:r>
          </a:p>
        </p:txBody>
      </p:sp>
    </p:spTree>
    <p:extLst>
      <p:ext uri="{BB962C8B-B14F-4D97-AF65-F5344CB8AC3E}">
        <p14:creationId xmlns:p14="http://schemas.microsoft.com/office/powerpoint/2010/main" val="2552862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ACBBD-5132-7BDE-E366-144CA485E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1" y="610858"/>
            <a:ext cx="9052960" cy="1280890"/>
          </a:xfrm>
        </p:spPr>
        <p:txBody>
          <a:bodyPr/>
          <a:lstStyle/>
          <a:p>
            <a:r>
              <a:rPr lang="en-US" dirty="0"/>
              <a:t>Exemption Example: Arcata Fire Department (AFD)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B3F06-DA43-7EB5-59A1-2EEBEAB68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6692" y="2252868"/>
            <a:ext cx="8915400" cy="3777622"/>
          </a:xfrm>
        </p:spPr>
        <p:txBody>
          <a:bodyPr/>
          <a:lstStyle/>
          <a:p>
            <a:r>
              <a:rPr lang="en-US" sz="3200" dirty="0"/>
              <a:t>AFD is required to inspect all R1 &amp; R2 Occupancies. </a:t>
            </a:r>
          </a:p>
          <a:p>
            <a:r>
              <a:rPr lang="en-US" sz="3200" dirty="0"/>
              <a:t>R1 refers to transient occupancies such as Hotels or Motels.</a:t>
            </a:r>
          </a:p>
          <a:p>
            <a:r>
              <a:rPr lang="en-US" sz="3200" dirty="0"/>
              <a:t>R2 refers to buildings containing three (3) or more dwelling units.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51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1F858-2A30-4F73-962A-B70A9326A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0822" y="690099"/>
            <a:ext cx="6542059" cy="694211"/>
          </a:xfrm>
        </p:spPr>
        <p:txBody>
          <a:bodyPr>
            <a:normAutofit/>
          </a:bodyPr>
          <a:lstStyle/>
          <a:p>
            <a:r>
              <a:rPr lang="en-US" dirty="0"/>
              <a:t>Inspections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5230" y="1620709"/>
            <a:ext cx="8915400" cy="37776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/>
              <a:t>All required units will be inspected during the first three (3) years of the program (phase one).</a:t>
            </a:r>
          </a:p>
          <a:p>
            <a:pPr marL="0" indent="0">
              <a:buNone/>
            </a:pPr>
            <a:r>
              <a:rPr lang="en-US" sz="2600" dirty="0"/>
              <a:t>After successful completion of phase one, properties may be eligible for the Self-Certification Program. Owner/operator may elect to either:</a:t>
            </a:r>
          </a:p>
          <a:p>
            <a:pPr lvl="1"/>
            <a:r>
              <a:rPr lang="en-US" sz="2600" dirty="0"/>
              <a:t>Remain in the standard program and be inspected by the City every three years, </a:t>
            </a:r>
          </a:p>
          <a:p>
            <a:pPr lvl="1"/>
            <a:r>
              <a:rPr lang="en-US" sz="2600" dirty="0"/>
              <a:t>Or opt to self-certify by inspecting each unit every year and maintaining records of the inspections.  The City will conduct a courtesy inspection once every five (5) years.</a:t>
            </a:r>
          </a:p>
          <a:p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786"/>
            <a:ext cx="1449327" cy="93421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 txBox="1">
            <a:spLocks/>
          </p:cNvSpPr>
          <p:nvPr/>
        </p:nvSpPr>
        <p:spPr>
          <a:xfrm>
            <a:off x="1449327" y="5923786"/>
            <a:ext cx="10742673" cy="93421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Arcata Residential Rental Inspection Program (RRIP)</a:t>
            </a:r>
          </a:p>
        </p:txBody>
      </p:sp>
    </p:spTree>
    <p:extLst>
      <p:ext uri="{BB962C8B-B14F-4D97-AF65-F5344CB8AC3E}">
        <p14:creationId xmlns:p14="http://schemas.microsoft.com/office/powerpoint/2010/main" val="803205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1F858-2A30-4F73-962A-B70A9326A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9352" y="699770"/>
            <a:ext cx="4998963" cy="1255469"/>
          </a:xfrm>
        </p:spPr>
        <p:txBody>
          <a:bodyPr>
            <a:normAutofit/>
          </a:bodyPr>
          <a:lstStyle/>
          <a:p>
            <a:r>
              <a:rPr lang="en-US" dirty="0"/>
              <a:t>Inspection Process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2745" y="1629565"/>
            <a:ext cx="9658472" cy="4068937"/>
          </a:xfrm>
        </p:spPr>
        <p:txBody>
          <a:bodyPr>
            <a:normAutofit/>
          </a:bodyPr>
          <a:lstStyle/>
          <a:p>
            <a:r>
              <a:rPr lang="en-US" sz="2400" dirty="0"/>
              <a:t>City staff will coordinate (via phone, email, or post) with owner/operators to schedule an inspection.</a:t>
            </a:r>
          </a:p>
          <a:p>
            <a:r>
              <a:rPr lang="en-US" sz="2400" dirty="0"/>
              <a:t>Subsequent inspections and re-inspections will be conducted, as necessary.</a:t>
            </a:r>
          </a:p>
          <a:p>
            <a:r>
              <a:rPr lang="en-US" sz="2400" dirty="0"/>
              <a:t>The end goal on an inspection is to provide owner/operators with a report and certification.</a:t>
            </a:r>
          </a:p>
          <a:p>
            <a:r>
              <a:rPr lang="en-US" sz="2400" dirty="0"/>
              <a:t>With the passage of AB 838, the state legislature provides local jurisdictions with clear guidance on how to handle tenant initiated rental inspections.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786"/>
            <a:ext cx="1449327" cy="93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043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1F858-2A30-4F73-962A-B70A9326A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0821" y="703354"/>
            <a:ext cx="6542059" cy="694211"/>
          </a:xfrm>
        </p:spPr>
        <p:txBody>
          <a:bodyPr>
            <a:normAutofit/>
          </a:bodyPr>
          <a:lstStyle/>
          <a:p>
            <a:r>
              <a:rPr lang="en-US" dirty="0"/>
              <a:t>Self –Certification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5230" y="1606853"/>
            <a:ext cx="9746769" cy="4873841"/>
          </a:xfrm>
        </p:spPr>
        <p:txBody>
          <a:bodyPr>
            <a:normAutofit fontScale="32500" lnSpcReduction="20000"/>
          </a:bodyPr>
          <a:lstStyle/>
          <a:p>
            <a:r>
              <a:rPr lang="en-US" sz="6800" dirty="0"/>
              <a:t>Owners or Operators of the Residential Dwelling Unit may apply and enroll for Self Certification after successful completion of Phase One.</a:t>
            </a:r>
          </a:p>
          <a:p>
            <a:r>
              <a:rPr lang="en-US" sz="6800" dirty="0"/>
              <a:t>Courtesy Inspection once every five (5) years.</a:t>
            </a:r>
          </a:p>
          <a:p>
            <a:r>
              <a:rPr lang="en-US" sz="6800" dirty="0"/>
              <a:t>Owners or Operators shall pay the annual registration. Additionally, there will be a one-time self certification administrative fee.</a:t>
            </a:r>
          </a:p>
          <a:p>
            <a:r>
              <a:rPr lang="en-US" sz="6800" dirty="0"/>
              <a:t>Owners or Operators shall conduct annual self-inspections of all units on the form provided by the City. These records shall be maintained for five (5) years. </a:t>
            </a:r>
          </a:p>
          <a:p>
            <a:r>
              <a:rPr lang="en-US" sz="6800" dirty="0"/>
              <a:t>Records shall be made available upon request by city staff or tenants. </a:t>
            </a:r>
          </a:p>
          <a:p>
            <a:r>
              <a:rPr lang="en-US" sz="6800" dirty="0"/>
              <a:t>If violations are found, the owner/operator may be removed from the self-certification program and referred to code enforcement.</a:t>
            </a:r>
          </a:p>
          <a:p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786"/>
            <a:ext cx="1449327" cy="93421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 txBox="1">
            <a:spLocks/>
          </p:cNvSpPr>
          <p:nvPr/>
        </p:nvSpPr>
        <p:spPr>
          <a:xfrm>
            <a:off x="1449327" y="5923786"/>
            <a:ext cx="10742673" cy="93421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Arcata Residential Rental Inspection Program (RRIP)</a:t>
            </a:r>
          </a:p>
        </p:txBody>
      </p:sp>
    </p:spTree>
    <p:extLst>
      <p:ext uri="{BB962C8B-B14F-4D97-AF65-F5344CB8AC3E}">
        <p14:creationId xmlns:p14="http://schemas.microsoft.com/office/powerpoint/2010/main" val="3388239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1200"/>
            <a:ext cx="1416454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FE1F858-2A30-4F73-962A-B70A9326A7C2}"/>
              </a:ext>
            </a:extLst>
          </p:cNvPr>
          <p:cNvSpPr txBox="1">
            <a:spLocks/>
          </p:cNvSpPr>
          <p:nvPr/>
        </p:nvSpPr>
        <p:spPr>
          <a:xfrm>
            <a:off x="85421" y="49331"/>
            <a:ext cx="4998963" cy="6394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2060"/>
                </a:solidFill>
              </a:rPr>
              <a:t>Program Fees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90864" y="4996271"/>
            <a:ext cx="10305739" cy="1187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Inspection Fee : $73.79/per inspection</a:t>
            </a:r>
          </a:p>
          <a:p>
            <a:r>
              <a:rPr lang="en-US" sz="1800" dirty="0"/>
              <a:t>Registration Fee: $20/parcel (NOT per unit)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D6CA50C-1A88-4B3F-A34F-FE199F4205A2}"/>
              </a:ext>
            </a:extLst>
          </p:cNvPr>
          <p:cNvSpPr txBox="1">
            <a:spLocks/>
          </p:cNvSpPr>
          <p:nvPr/>
        </p:nvSpPr>
        <p:spPr>
          <a:xfrm>
            <a:off x="1449327" y="5923786"/>
            <a:ext cx="10742673" cy="93421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Arcata Residential Rental Inspection Program (RRIP)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A3E0757-6FE9-80AE-795F-AC7C3D986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634137"/>
              </p:ext>
            </p:extLst>
          </p:nvPr>
        </p:nvGraphicFramePr>
        <p:xfrm>
          <a:off x="2856322" y="84840"/>
          <a:ext cx="6653652" cy="5074306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rgbClr val="000000">
                      <a:alpha val="98000"/>
                    </a:srgbClr>
                  </a:outerShdw>
                </a:effectLst>
                <a:tableStyleId>{5C22544A-7EE6-4342-B048-85BDC9FD1C3A}</a:tableStyleId>
              </a:tblPr>
              <a:tblGrid>
                <a:gridCol w="1748518">
                  <a:extLst>
                    <a:ext uri="{9D8B030D-6E8A-4147-A177-3AD203B41FA5}">
                      <a16:colId xmlns:a16="http://schemas.microsoft.com/office/drawing/2014/main" val="2203339035"/>
                    </a:ext>
                  </a:extLst>
                </a:gridCol>
                <a:gridCol w="1083154">
                  <a:extLst>
                    <a:ext uri="{9D8B030D-6E8A-4147-A177-3AD203B41FA5}">
                      <a16:colId xmlns:a16="http://schemas.microsoft.com/office/drawing/2014/main" val="3986227079"/>
                    </a:ext>
                  </a:extLst>
                </a:gridCol>
                <a:gridCol w="881996">
                  <a:extLst>
                    <a:ext uri="{9D8B030D-6E8A-4147-A177-3AD203B41FA5}">
                      <a16:colId xmlns:a16="http://schemas.microsoft.com/office/drawing/2014/main" val="1334491631"/>
                    </a:ext>
                  </a:extLst>
                </a:gridCol>
                <a:gridCol w="1036731">
                  <a:extLst>
                    <a:ext uri="{9D8B030D-6E8A-4147-A177-3AD203B41FA5}">
                      <a16:colId xmlns:a16="http://schemas.microsoft.com/office/drawing/2014/main" val="3710185613"/>
                    </a:ext>
                  </a:extLst>
                </a:gridCol>
                <a:gridCol w="1903253">
                  <a:extLst>
                    <a:ext uri="{9D8B030D-6E8A-4147-A177-3AD203B41FA5}">
                      <a16:colId xmlns:a16="http://schemas.microsoft.com/office/drawing/2014/main" val="3069185284"/>
                    </a:ext>
                  </a:extLst>
                </a:gridCol>
              </a:tblGrid>
              <a:tr h="220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Year 1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extLst>
                  <a:ext uri="{0D108BD9-81ED-4DB2-BD59-A6C34878D82A}">
                    <a16:rowId xmlns:a16="http://schemas.microsoft.com/office/drawing/2014/main" val="2179689448"/>
                  </a:ext>
                </a:extLst>
              </a:tr>
              <a:tr h="567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Residential Rental Dwelling  Unit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Registration fee /year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Inspection Fee.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Self Certification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Fee Calculation for No Self Certification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extLst>
                  <a:ext uri="{0D108BD9-81ED-4DB2-BD59-A6C34878D82A}">
                    <a16:rowId xmlns:a16="http://schemas.microsoft.com/office/drawing/2014/main" val="852654185"/>
                  </a:ext>
                </a:extLst>
              </a:tr>
              <a:tr h="3818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1-2 Units per property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20.00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 $        73.29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 $                    -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($20+$73.29) = $93.29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extLst>
                  <a:ext uri="{0D108BD9-81ED-4DB2-BD59-A6C34878D82A}">
                    <a16:rowId xmlns:a16="http://schemas.microsoft.com/office/drawing/2014/main" val="2397658950"/>
                  </a:ext>
                </a:extLst>
              </a:tr>
              <a:tr h="4204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3 or more Units per property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25.00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 $        83.76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     - 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($25</a:t>
                      </a:r>
                      <a:r>
                        <a:rPr lang="en-US" sz="1000" b="1" u="none" strike="noStrike">
                          <a:effectLst/>
                        </a:rPr>
                        <a:t>+$83.76) </a:t>
                      </a:r>
                      <a:r>
                        <a:rPr lang="en-US" sz="1000" b="1" u="none" strike="noStrike" dirty="0">
                          <a:effectLst/>
                        </a:rPr>
                        <a:t>= $108.76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extLst>
                  <a:ext uri="{0D108BD9-81ED-4DB2-BD59-A6C34878D82A}">
                    <a16:rowId xmlns:a16="http://schemas.microsoft.com/office/drawing/2014/main" val="905259747"/>
                  </a:ext>
                </a:extLst>
              </a:tr>
              <a:tr h="159908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06215852"/>
                  </a:ext>
                </a:extLst>
              </a:tr>
              <a:tr h="21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Year 2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extLst>
                  <a:ext uri="{0D108BD9-81ED-4DB2-BD59-A6C34878D82A}">
                    <a16:rowId xmlns:a16="http://schemas.microsoft.com/office/drawing/2014/main" val="7004701"/>
                  </a:ext>
                </a:extLst>
              </a:tr>
              <a:tr h="567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Residential Rental Dwelling  Unit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Registration fee /year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Inspection Fee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Self Certification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Fee Calculation for No Self Certification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extLst>
                  <a:ext uri="{0D108BD9-81ED-4DB2-BD59-A6C34878D82A}">
                    <a16:rowId xmlns:a16="http://schemas.microsoft.com/office/drawing/2014/main" val="1431255215"/>
                  </a:ext>
                </a:extLst>
              </a:tr>
              <a:tr h="3818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1-2 Units per property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20.00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- 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     - 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 $                                      20.00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extLst>
                  <a:ext uri="{0D108BD9-81ED-4DB2-BD59-A6C34878D82A}">
                    <a16:rowId xmlns:a16="http://schemas.microsoft.com/office/drawing/2014/main" val="2447071926"/>
                  </a:ext>
                </a:extLst>
              </a:tr>
              <a:tr h="4204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3 or more Units per property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25.00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- 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     - 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 $                                      25.00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extLst>
                  <a:ext uri="{0D108BD9-81ED-4DB2-BD59-A6C34878D82A}">
                    <a16:rowId xmlns:a16="http://schemas.microsoft.com/office/drawing/2014/main" val="2661098206"/>
                  </a:ext>
                </a:extLst>
              </a:tr>
              <a:tr h="159908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27400">
                          <a:srgbClr val="F6F9EF"/>
                        </a:gs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27400">
                          <a:srgbClr val="F6F9EF"/>
                        </a:gs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27400">
                          <a:srgbClr val="F6F9EF"/>
                        </a:gs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27400">
                          <a:srgbClr val="F6F9EF"/>
                        </a:gs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>
                    <a:gradFill>
                      <a:gsLst>
                        <a:gs pos="27400">
                          <a:srgbClr val="F6F9EF"/>
                        </a:gs>
                        <a:gs pos="0">
                          <a:schemeClr val="bg2">
                            <a:tint val="90000"/>
                            <a:satMod val="92000"/>
                            <a:lumMod val="12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6965547"/>
                  </a:ext>
                </a:extLst>
              </a:tr>
              <a:tr h="21025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Year 3</a:t>
                      </a: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b"/>
                </a:tc>
                <a:extLst>
                  <a:ext uri="{0D108BD9-81ED-4DB2-BD59-A6C34878D82A}">
                    <a16:rowId xmlns:a16="http://schemas.microsoft.com/office/drawing/2014/main" val="1734113873"/>
                  </a:ext>
                </a:extLst>
              </a:tr>
              <a:tr h="567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Residential Rental Dwelling  Unit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Registration fee /year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Inspection Fee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Self Certification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Fee Calculation for No Self Certification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extLst>
                  <a:ext uri="{0D108BD9-81ED-4DB2-BD59-A6C34878D82A}">
                    <a16:rowId xmlns:a16="http://schemas.microsoft.com/office/drawing/2014/main" val="3279128026"/>
                  </a:ext>
                </a:extLst>
              </a:tr>
              <a:tr h="3818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1-2 Units per property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20.00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- 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     - 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                       20.00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extLst>
                  <a:ext uri="{0D108BD9-81ED-4DB2-BD59-A6C34878D82A}">
                    <a16:rowId xmlns:a16="http://schemas.microsoft.com/office/drawing/2014/main" val="1069887057"/>
                  </a:ext>
                </a:extLst>
              </a:tr>
              <a:tr h="4204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3 or more Units per property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25.00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- 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 $                    -  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</a:rPr>
                        <a:t> $                                      25.00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8" marR="8628" marT="8628" marB="0" anchor="ctr"/>
                </a:tc>
                <a:extLst>
                  <a:ext uri="{0D108BD9-81ED-4DB2-BD59-A6C34878D82A}">
                    <a16:rowId xmlns:a16="http://schemas.microsoft.com/office/drawing/2014/main" val="2187810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11071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  <Status xmlns="71af3243-3dd4-4a8d-8c0d-dd76da1f02a5">Not started</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b385d60f68dd989dca1fdc827799d85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11b479caf7b199da365455750e4572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B7BB97-A62F-4534-888F-505637578A57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C62D4C9-FB7C-42A5-9239-CABAB80115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85ACEB-CF5E-44CD-BB7E-D39F90AC53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1158</Words>
  <Application>Microsoft Office PowerPoint</Application>
  <PresentationFormat>Widescreen</PresentationFormat>
  <Paragraphs>165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 2</vt:lpstr>
      <vt:lpstr>Wingdings 3</vt:lpstr>
      <vt:lpstr>Wisp</vt:lpstr>
      <vt:lpstr>Arcata Residential Rental Inspection Program</vt:lpstr>
      <vt:lpstr>Program Goals</vt:lpstr>
      <vt:lpstr>Program Basics</vt:lpstr>
      <vt:lpstr>Exceptions to the Program ( Does not exempt from Code Enforcement)</vt:lpstr>
      <vt:lpstr>Exemption Example: Arcata Fire Department (AFD)</vt:lpstr>
      <vt:lpstr>Inspections Overview</vt:lpstr>
      <vt:lpstr>Inspection Process </vt:lpstr>
      <vt:lpstr>Self –Certification Program</vt:lpstr>
      <vt:lpstr>PowerPoint Presentation</vt:lpstr>
      <vt:lpstr>PowerPoint Presentation</vt:lpstr>
      <vt:lpstr>Future topics for consideration Based on feedback from the Working Group and Public Comment</vt:lpstr>
      <vt:lpstr>Continuous Improvement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2021-09-14T20:03:45Z</dcterms:created>
  <dcterms:modified xsi:type="dcterms:W3CDTF">2023-02-16T00:56:39Z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